
<file path=[Content_Types].xml><?xml version="1.0" encoding="utf-8"?>
<Types xmlns="http://schemas.openxmlformats.org/package/2006/content-types">
  <Default Extension="tmp" ContentType="image/png"/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9" r:id="rId1"/>
  </p:sldMasterIdLst>
  <p:notesMasterIdLst>
    <p:notesMasterId r:id="rId47"/>
  </p:notesMasterIdLst>
  <p:sldIdLst>
    <p:sldId id="315" r:id="rId2"/>
    <p:sldId id="416" r:id="rId3"/>
    <p:sldId id="372" r:id="rId4"/>
    <p:sldId id="419" r:id="rId5"/>
    <p:sldId id="387" r:id="rId6"/>
    <p:sldId id="397" r:id="rId7"/>
    <p:sldId id="421" r:id="rId8"/>
    <p:sldId id="380" r:id="rId9"/>
    <p:sldId id="381" r:id="rId10"/>
    <p:sldId id="382" r:id="rId11"/>
    <p:sldId id="383" r:id="rId12"/>
    <p:sldId id="292" r:id="rId13"/>
    <p:sldId id="413" r:id="rId14"/>
    <p:sldId id="326" r:id="rId15"/>
    <p:sldId id="373" r:id="rId16"/>
    <p:sldId id="374" r:id="rId17"/>
    <p:sldId id="375" r:id="rId18"/>
    <p:sldId id="376" r:id="rId19"/>
    <p:sldId id="377" r:id="rId20"/>
    <p:sldId id="378" r:id="rId21"/>
    <p:sldId id="417" r:id="rId22"/>
    <p:sldId id="423" r:id="rId23"/>
    <p:sldId id="384" r:id="rId24"/>
    <p:sldId id="405" r:id="rId25"/>
    <p:sldId id="406" r:id="rId26"/>
    <p:sldId id="371" r:id="rId27"/>
    <p:sldId id="368" r:id="rId28"/>
    <p:sldId id="362" r:id="rId29"/>
    <p:sldId id="363" r:id="rId30"/>
    <p:sldId id="385" r:id="rId31"/>
    <p:sldId id="396" r:id="rId32"/>
    <p:sldId id="393" r:id="rId33"/>
    <p:sldId id="364" r:id="rId34"/>
    <p:sldId id="394" r:id="rId35"/>
    <p:sldId id="390" r:id="rId36"/>
    <p:sldId id="398" r:id="rId37"/>
    <p:sldId id="415" r:id="rId38"/>
    <p:sldId id="402" r:id="rId39"/>
    <p:sldId id="391" r:id="rId40"/>
    <p:sldId id="367" r:id="rId41"/>
    <p:sldId id="395" r:id="rId42"/>
    <p:sldId id="369" r:id="rId43"/>
    <p:sldId id="370" r:id="rId44"/>
    <p:sldId id="399" r:id="rId45"/>
    <p:sldId id="400" r:id="rId4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65" autoAdjust="0"/>
    <p:restoredTop sz="80147" autoAdjust="0"/>
  </p:normalViewPr>
  <p:slideViewPr>
    <p:cSldViewPr>
      <p:cViewPr varScale="1">
        <p:scale>
          <a:sx n="74" d="100"/>
          <a:sy n="74" d="100"/>
        </p:scale>
        <p:origin x="-65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F2CFDFE-056D-4D11-80A5-69CA1649DD7F}" type="datetimeFigureOut">
              <a:rPr lang="ru-RU"/>
              <a:pPr>
                <a:defRPr/>
              </a:pPr>
              <a:t>21.02.2025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9FAB55B-89CB-46A8-A5C9-BDB3A2CB8B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3214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E077BE-1875-4F11-BCB9-554DCEA9D165}" type="datetimeFigureOut">
              <a:rPr lang="ru-RU" smtClean="0"/>
              <a:pPr>
                <a:defRPr/>
              </a:pPr>
              <a:t>21.02.2025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A71102-3B85-4699-B92E-5A780E6723D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13490-AF85-40C0-9396-CC20CCC7E07B}" type="datetimeFigureOut">
              <a:rPr lang="ru-RU" smtClean="0"/>
              <a:pPr>
                <a:defRPr/>
              </a:pPr>
              <a:t>21.02.2025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9D8476-E27B-4E87-97E5-F4D203C5E53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23C0C4-A5DE-41F2-815F-2F68CB0528DA}" type="datetimeFigureOut">
              <a:rPr lang="ru-RU" smtClean="0"/>
              <a:pPr>
                <a:defRPr/>
              </a:pPr>
              <a:t>21.02.2025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8050A7-71DC-4334-9724-BB3B5AF09EB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E515CC-9F15-440C-8D5E-E55953BC21B3}" type="datetimeFigureOut">
              <a:rPr lang="ru-RU" smtClean="0"/>
              <a:pPr>
                <a:defRPr/>
              </a:pPr>
              <a:t>21.02.2025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2EDD86-37BF-4E14-BCAA-325967DC81F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03DAA7-0824-4177-ADC6-1AAEAAA634E7}" type="datetimeFigureOut">
              <a:rPr lang="ru-RU" smtClean="0"/>
              <a:pPr>
                <a:defRPr/>
              </a:pPr>
              <a:t>21.02.2025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30EDE1C2-1938-45A2-A6A0-92E82FE781C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A4C625-5D92-4F77-8785-7D4465E366B4}" type="datetimeFigureOut">
              <a:rPr lang="ru-RU" smtClean="0"/>
              <a:pPr>
                <a:defRPr/>
              </a:pPr>
              <a:t>21.02.2025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39267E-F2BE-489F-BA47-36EA4CAD339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43D3E5-28D6-43C9-89CB-E2B7E0A03E39}" type="datetimeFigureOut">
              <a:rPr lang="ru-RU" smtClean="0"/>
              <a:pPr>
                <a:defRPr/>
              </a:pPr>
              <a:t>21.02.2025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29FD56-82AB-4DC8-99EC-FF900333F1C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6AE984-2640-47EE-B8DB-64D4FF18884E}" type="datetimeFigureOut">
              <a:rPr lang="ru-RU" smtClean="0"/>
              <a:pPr>
                <a:defRPr/>
              </a:pPr>
              <a:t>21.02.2025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54FD69-1539-4045-B691-12F7A781ED8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71D826-816B-4C8C-B015-2D5127D8B758}" type="datetimeFigureOut">
              <a:rPr lang="ru-RU" smtClean="0"/>
              <a:pPr>
                <a:defRPr/>
              </a:pPr>
              <a:t>21.02.2025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69BC37-9F28-4F4C-9C8E-328753C8DB6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CCEA01-5380-4D18-8E58-B058195A1672}" type="datetimeFigureOut">
              <a:rPr lang="ru-RU" smtClean="0"/>
              <a:pPr>
                <a:defRPr/>
              </a:pPr>
              <a:t>21.02.2025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8C27E0-2A84-48BA-8F2C-0C50BDEA060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C994F0-2C4F-43EA-86CD-5728D9A58F71}" type="datetimeFigureOut">
              <a:rPr lang="ru-RU" smtClean="0"/>
              <a:pPr>
                <a:defRPr/>
              </a:pPr>
              <a:t>21.02.2025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179D7A-A24D-4061-B2BC-95F5F735E00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01D91E3A-5BAE-4C8F-B831-C498A5EB6727}" type="datetimeFigureOut">
              <a:rPr lang="ru-RU" smtClean="0"/>
              <a:pPr>
                <a:defRPr/>
              </a:pPr>
              <a:t>21.02.2025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66FF94DD-A036-4D8B-92D2-2AFB43520C7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9.tmp"/><Relationship Id="rId4" Type="http://schemas.openxmlformats.org/officeDocument/2006/relationships/image" Target="../media/image48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mp"/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mp"/><Relationship Id="rId2" Type="http://schemas.openxmlformats.org/officeDocument/2006/relationships/image" Target="../media/image52.tmp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mp"/><Relationship Id="rId2" Type="http://schemas.openxmlformats.org/officeDocument/2006/relationships/image" Target="../media/image54.tmp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mp"/><Relationship Id="rId2" Type="http://schemas.openxmlformats.org/officeDocument/2006/relationships/image" Target="../media/image56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Содержимое 2"/>
          <p:cNvSpPr>
            <a:spLocks noGrp="1"/>
          </p:cNvSpPr>
          <p:nvPr>
            <p:ph idx="1"/>
          </p:nvPr>
        </p:nvSpPr>
        <p:spPr>
          <a:xfrm>
            <a:off x="323850" y="2636913"/>
            <a:ext cx="8424863" cy="3492772"/>
          </a:xfr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Font typeface="Georgia" pitchFamily="18" charset="0"/>
              <a:buNone/>
            </a:pPr>
            <a:r>
              <a:rPr lang="ru-RU" sz="1600" b="1" dirty="0" smtClean="0">
                <a:solidFill>
                  <a:srgbClr val="C00000"/>
                </a:solidFill>
              </a:rPr>
              <a:t>Богдашкина Екатерина Владимировна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Font typeface="Georgia" pitchFamily="18" charset="0"/>
              <a:buNone/>
            </a:pPr>
            <a:r>
              <a:rPr lang="ru-RU" sz="1600" b="1" dirty="0" smtClean="0">
                <a:solidFill>
                  <a:srgbClr val="C00000"/>
                </a:solidFill>
              </a:rPr>
              <a:t>Воспитатель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Font typeface="Georgia" pitchFamily="18" charset="0"/>
              <a:buNone/>
            </a:pPr>
            <a:r>
              <a:rPr lang="ru-RU" sz="1600" b="1" dirty="0" smtClean="0">
                <a:solidFill>
                  <a:srgbClr val="C00000"/>
                </a:solidFill>
              </a:rPr>
              <a:t>«МБДОУ «Детский сад «Радуга» комбинированного вида»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Font typeface="Georgia" pitchFamily="18" charset="0"/>
              <a:buNone/>
            </a:pPr>
            <a:r>
              <a:rPr lang="ru-RU" sz="1600" b="1" dirty="0" smtClean="0">
                <a:solidFill>
                  <a:srgbClr val="C00000"/>
                </a:solidFill>
              </a:rPr>
              <a:t>Рузаевского  муниципального района Республики Мордовия</a:t>
            </a:r>
          </a:p>
          <a:p>
            <a:pPr>
              <a:spcBef>
                <a:spcPct val="0"/>
              </a:spcBef>
              <a:spcAft>
                <a:spcPct val="0"/>
              </a:spcAft>
              <a:buFont typeface="Georgia" pitchFamily="18" charset="0"/>
              <a:buNone/>
            </a:pPr>
            <a:r>
              <a:rPr lang="ru-RU" sz="1600" b="1" dirty="0" smtClean="0">
                <a:solidFill>
                  <a:srgbClr val="C00000"/>
                </a:solidFill>
              </a:rPr>
              <a:t>Дата рождения: 09.06.1987 г.</a:t>
            </a:r>
          </a:p>
          <a:p>
            <a:pPr>
              <a:spcBef>
                <a:spcPct val="0"/>
              </a:spcBef>
              <a:spcAft>
                <a:spcPct val="0"/>
              </a:spcAft>
              <a:buFont typeface="Georgia" pitchFamily="18" charset="0"/>
              <a:buNone/>
            </a:pPr>
            <a:r>
              <a:rPr lang="ru-RU" sz="1600" b="1" dirty="0" smtClean="0">
                <a:solidFill>
                  <a:srgbClr val="C00000"/>
                </a:solidFill>
              </a:rPr>
              <a:t>Профессиональное образование: МГПИ им. М. Е. Евсевьева</a:t>
            </a:r>
          </a:p>
          <a:p>
            <a:pPr>
              <a:spcBef>
                <a:spcPct val="0"/>
              </a:spcBef>
              <a:spcAft>
                <a:spcPct val="0"/>
              </a:spcAft>
              <a:buFont typeface="Georgia" pitchFamily="18" charset="0"/>
              <a:buNone/>
            </a:pPr>
            <a:r>
              <a:rPr lang="ru-RU" sz="1600" b="1" dirty="0" smtClean="0">
                <a:solidFill>
                  <a:srgbClr val="C00000"/>
                </a:solidFill>
              </a:rPr>
              <a:t>Специальность: «Физика» с дополнительной специальностью «Информатика»</a:t>
            </a:r>
          </a:p>
          <a:p>
            <a:pPr>
              <a:spcBef>
                <a:spcPct val="0"/>
              </a:spcBef>
              <a:spcAft>
                <a:spcPct val="0"/>
              </a:spcAft>
              <a:buFont typeface="Georgia" pitchFamily="18" charset="0"/>
              <a:buNone/>
            </a:pPr>
            <a:r>
              <a:rPr lang="ru-RU" sz="1600" b="1" dirty="0" smtClean="0">
                <a:solidFill>
                  <a:srgbClr val="C00000"/>
                </a:solidFill>
              </a:rPr>
              <a:t>Квалификация: учитель физики и информатики</a:t>
            </a:r>
          </a:p>
          <a:p>
            <a:pPr>
              <a:spcBef>
                <a:spcPct val="0"/>
              </a:spcBef>
              <a:spcAft>
                <a:spcPct val="0"/>
              </a:spcAft>
              <a:buFont typeface="Georgia" pitchFamily="18" charset="0"/>
              <a:buNone/>
            </a:pPr>
            <a:r>
              <a:rPr lang="ru-RU" sz="1600" b="1" dirty="0" smtClean="0">
                <a:solidFill>
                  <a:srgbClr val="C00000"/>
                </a:solidFill>
              </a:rPr>
              <a:t>Дата выдачи: 30.06.2009 г.</a:t>
            </a:r>
            <a:endParaRPr lang="ru-RU" sz="1600" b="1" dirty="0" smtClean="0">
              <a:solidFill>
                <a:srgbClr val="C00000"/>
              </a:solidFill>
            </a:endParaRPr>
          </a:p>
          <a:p>
            <a:pPr>
              <a:spcBef>
                <a:spcPct val="0"/>
              </a:spcBef>
              <a:spcAft>
                <a:spcPct val="0"/>
              </a:spcAft>
              <a:buFont typeface="Georgia" pitchFamily="18" charset="0"/>
              <a:buNone/>
            </a:pPr>
            <a:r>
              <a:rPr lang="ru-RU" sz="1600" b="1" dirty="0" smtClean="0">
                <a:solidFill>
                  <a:srgbClr val="C00000"/>
                </a:solidFill>
              </a:rPr>
              <a:t>Переподготовка : МГПИ им. М. Е. Евсевьева</a:t>
            </a:r>
          </a:p>
          <a:p>
            <a:pPr>
              <a:spcBef>
                <a:spcPct val="0"/>
              </a:spcBef>
              <a:spcAft>
                <a:spcPct val="0"/>
              </a:spcAft>
              <a:buFont typeface="Georgia" pitchFamily="18" charset="0"/>
              <a:buNone/>
            </a:pPr>
            <a:r>
              <a:rPr lang="ru-RU" sz="1600" b="1" dirty="0" smtClean="0">
                <a:solidFill>
                  <a:srgbClr val="C00000"/>
                </a:solidFill>
              </a:rPr>
              <a:t>Специальность: воспитатель</a:t>
            </a:r>
          </a:p>
          <a:p>
            <a:pPr>
              <a:spcBef>
                <a:spcPct val="0"/>
              </a:spcBef>
              <a:spcAft>
                <a:spcPct val="0"/>
              </a:spcAft>
              <a:buFont typeface="Georgia" pitchFamily="18" charset="0"/>
              <a:buNone/>
            </a:pPr>
            <a:r>
              <a:rPr lang="ru-RU" sz="1600" b="1" dirty="0" smtClean="0">
                <a:solidFill>
                  <a:srgbClr val="C00000"/>
                </a:solidFill>
              </a:rPr>
              <a:t>Дата выдачи: 15.04.2017 г.</a:t>
            </a:r>
          </a:p>
          <a:p>
            <a:pPr>
              <a:spcBef>
                <a:spcPct val="0"/>
              </a:spcBef>
              <a:spcAft>
                <a:spcPct val="0"/>
              </a:spcAft>
              <a:buFont typeface="Georgia" pitchFamily="18" charset="0"/>
              <a:buNone/>
            </a:pPr>
            <a:r>
              <a:rPr lang="ru-RU" sz="1600" b="1" dirty="0" smtClean="0">
                <a:solidFill>
                  <a:srgbClr val="C00000"/>
                </a:solidFill>
              </a:rPr>
              <a:t>Стаж педагогической деятельности: 10 лет</a:t>
            </a:r>
          </a:p>
          <a:p>
            <a:pPr>
              <a:spcBef>
                <a:spcPct val="0"/>
              </a:spcBef>
              <a:spcAft>
                <a:spcPct val="0"/>
              </a:spcAft>
              <a:buFont typeface="Georgia" pitchFamily="18" charset="0"/>
              <a:buNone/>
            </a:pPr>
            <a:r>
              <a:rPr lang="ru-RU" sz="1600" b="1" dirty="0" smtClean="0">
                <a:solidFill>
                  <a:srgbClr val="C00000"/>
                </a:solidFill>
              </a:rPr>
              <a:t>Общий трудовой стаж: 13 лет</a:t>
            </a:r>
          </a:p>
          <a:p>
            <a:pPr>
              <a:spcBef>
                <a:spcPct val="0"/>
              </a:spcBef>
              <a:spcAft>
                <a:spcPct val="0"/>
              </a:spcAft>
              <a:buFont typeface="Georgia" pitchFamily="18" charset="0"/>
              <a:buNone/>
            </a:pPr>
            <a:r>
              <a:rPr lang="ru-RU" sz="1600" b="1" dirty="0" smtClean="0">
                <a:solidFill>
                  <a:srgbClr val="C00000"/>
                </a:solidFill>
              </a:rPr>
              <a:t>Наличие квалификационной  категории: соответствие занимаемой должности</a:t>
            </a:r>
            <a:endParaRPr lang="ru-RU" sz="1600" b="1" dirty="0" smtClean="0">
              <a:solidFill>
                <a:srgbClr val="C00000"/>
              </a:solidFill>
            </a:endParaRPr>
          </a:p>
        </p:txBody>
      </p:sp>
      <p:sp>
        <p:nvSpPr>
          <p:cNvPr id="14338" name="Прямоугольник 3"/>
          <p:cNvSpPr>
            <a:spLocks noChangeArrowheads="1"/>
          </p:cNvSpPr>
          <p:nvPr/>
        </p:nvSpPr>
        <p:spPr bwMode="auto">
          <a:xfrm>
            <a:off x="1438275" y="3284984"/>
            <a:ext cx="626427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altLang="ru-RU" dirty="0">
              <a:latin typeface="Times New Roman" pitchFamily="18" charset="0"/>
            </a:endParaRPr>
          </a:p>
          <a:p>
            <a:pPr algn="ctr"/>
            <a:endParaRPr lang="ru-RU" altLang="ru-RU" dirty="0">
              <a:latin typeface="Times New Roman" pitchFamily="18" charset="0"/>
            </a:endParaRPr>
          </a:p>
          <a:p>
            <a:pPr algn="ctr"/>
            <a:endParaRPr lang="ru-RU" altLang="ru-RU" dirty="0">
              <a:latin typeface="Times New Roman" pitchFamily="18" charset="0"/>
            </a:endParaRPr>
          </a:p>
          <a:p>
            <a:pPr algn="ctr"/>
            <a:endParaRPr lang="ru-RU" altLang="ru-RU" dirty="0">
              <a:latin typeface="Times New Roman" pitchFamily="18" charset="0"/>
            </a:endParaRPr>
          </a:p>
          <a:p>
            <a:pPr algn="ctr"/>
            <a:endParaRPr lang="ru-RU" altLang="ru-RU" dirty="0">
              <a:latin typeface="Times New Roman" pitchFamily="18" charset="0"/>
            </a:endParaRPr>
          </a:p>
          <a:p>
            <a:pPr algn="ctr"/>
            <a:endParaRPr lang="ru-RU" altLang="ru-RU" dirty="0">
              <a:latin typeface="Times New Roman" pitchFamily="18" charset="0"/>
            </a:endParaRPr>
          </a:p>
        </p:txBody>
      </p:sp>
      <p:sp>
        <p:nvSpPr>
          <p:cNvPr id="14339" name="Прямоугольник 5"/>
          <p:cNvSpPr>
            <a:spLocks noChangeArrowheads="1"/>
          </p:cNvSpPr>
          <p:nvPr/>
        </p:nvSpPr>
        <p:spPr bwMode="auto">
          <a:xfrm>
            <a:off x="323850" y="4005263"/>
            <a:ext cx="84963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dirty="0">
                <a:latin typeface="Times New Roman" pitchFamily="18" charset="0"/>
              </a:rPr>
              <a:t/>
            </a:r>
            <a:br>
              <a:rPr lang="ru-RU" altLang="ru-RU" dirty="0">
                <a:latin typeface="Times New Roman" pitchFamily="18" charset="0"/>
              </a:rPr>
            </a:br>
            <a:endParaRPr lang="ru-RU" dirty="0">
              <a:latin typeface="Times New Roman" pitchFamily="18" charset="0"/>
            </a:endParaRPr>
          </a:p>
        </p:txBody>
      </p:sp>
      <p:sp>
        <p:nvSpPr>
          <p:cNvPr id="14340" name="TextBox 6"/>
          <p:cNvSpPr txBox="1">
            <a:spLocks noChangeArrowheads="1"/>
          </p:cNvSpPr>
          <p:nvPr/>
        </p:nvSpPr>
        <p:spPr bwMode="auto">
          <a:xfrm>
            <a:off x="947738" y="0"/>
            <a:ext cx="72453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</a:rPr>
              <a:t>Министерство образования Республики Мордовия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61963"/>
            <a:ext cx="2448272" cy="2174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Всер</a:t>
            </a:r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оссийский </a:t>
            </a:r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уровень</a:t>
            </a:r>
            <a:endParaRPr lang="ru-RU" sz="2800" dirty="0">
              <a:solidFill>
                <a:srgbClr val="C00000"/>
              </a:solidFill>
              <a:effectLst/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0728"/>
            <a:ext cx="8820472" cy="56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054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Международный уровень</a:t>
            </a:r>
            <a:endParaRPr lang="ru-RU" sz="2800" dirty="0">
              <a:solidFill>
                <a:srgbClr val="C00000"/>
              </a:solidFill>
              <a:effectLst/>
              <a:latin typeface="+mn-lt"/>
            </a:endParaRPr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888" y="1268760"/>
            <a:ext cx="3724795" cy="521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287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7250"/>
            <a:ext cx="8229600" cy="5467350"/>
          </a:xfrm>
        </p:spPr>
        <p:txBody>
          <a:bodyPr rtlCol="0">
            <a:normAutofit/>
          </a:bodyPr>
          <a:lstStyle/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endParaRPr lang="ru-RU" sz="2800" dirty="0" smtClean="0">
              <a:solidFill>
                <a:srgbClr val="C00000"/>
              </a:solidFill>
            </a:endParaRPr>
          </a:p>
          <a:p>
            <a:pPr marL="45720" indent="0" algn="ctr" fontAlgn="auto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2400" b="1" dirty="0" smtClean="0">
                <a:solidFill>
                  <a:srgbClr val="C00000"/>
                </a:solidFill>
              </a:rPr>
              <a:t>Результаты </a:t>
            </a:r>
            <a:r>
              <a:rPr lang="ru-RU" sz="2400" b="1" dirty="0">
                <a:solidFill>
                  <a:srgbClr val="C00000"/>
                </a:solidFill>
              </a:rPr>
              <a:t>участия воспитанников в конкурсах; выставках; турнирах; соревнованиях; акциях; фестивалях</a:t>
            </a:r>
            <a:r>
              <a:rPr lang="ru-RU" sz="2400" b="1" dirty="0" smtClean="0">
                <a:solidFill>
                  <a:srgbClr val="C00000"/>
                </a:solidFill>
              </a:rPr>
              <a:t>.</a:t>
            </a:r>
          </a:p>
          <a:p>
            <a:r>
              <a:rPr lang="ru-RU" dirty="0">
                <a:solidFill>
                  <a:srgbClr val="C00000"/>
                </a:solidFill>
                <a:latin typeface="Times New Roman" pitchFamily="18" charset="0"/>
              </a:rPr>
              <a:t>Победы и призовые места в очных муниципальных мероприятиях – 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</a:rPr>
              <a:t>1</a:t>
            </a:r>
            <a:endParaRPr lang="ru-RU" dirty="0">
              <a:solidFill>
                <a:srgbClr val="C00000"/>
              </a:solidFill>
              <a:latin typeface="Times New Roman" pitchFamily="18" charset="0"/>
            </a:endParaRPr>
          </a:p>
          <a:p>
            <a:r>
              <a:rPr lang="ru-RU" dirty="0">
                <a:solidFill>
                  <a:srgbClr val="C00000"/>
                </a:solidFill>
                <a:latin typeface="Times New Roman" pitchFamily="18" charset="0"/>
              </a:rPr>
              <a:t>Победы и призовые места в очных республиканских мероприятиях – 1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endParaRPr lang="ru-RU" dirty="0">
              <a:solidFill>
                <a:srgbClr val="C00000"/>
              </a:solidFill>
              <a:latin typeface="Times New Roman" pitchFamily="18" charset="0"/>
            </a:endParaRPr>
          </a:p>
          <a:p>
            <a:r>
              <a:rPr lang="ru-RU" dirty="0">
                <a:solidFill>
                  <a:srgbClr val="C00000"/>
                </a:solidFill>
                <a:latin typeface="Times New Roman" pitchFamily="18" charset="0"/>
              </a:rPr>
              <a:t>Победы и призовые места в очных российских мероприятиях  - 5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endParaRPr lang="ru-RU" dirty="0">
              <a:solidFill>
                <a:srgbClr val="C00000"/>
              </a:solidFill>
              <a:latin typeface="Times New Roman" pitchFamily="18" charset="0"/>
            </a:endParaRPr>
          </a:p>
          <a:p>
            <a:r>
              <a:rPr lang="ru-RU" dirty="0">
                <a:solidFill>
                  <a:srgbClr val="C00000"/>
                </a:solidFill>
                <a:latin typeface="Times New Roman" pitchFamily="18" charset="0"/>
              </a:rPr>
              <a:t>Победы и призовые места в очных международных мероприятиях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ru-RU" dirty="0">
                <a:solidFill>
                  <a:srgbClr val="C00000"/>
                </a:solidFill>
                <a:latin typeface="Times New Roman" pitchFamily="18" charset="0"/>
              </a:rPr>
              <a:t>– 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</a:rPr>
              <a:t>1</a:t>
            </a:r>
            <a:r>
              <a:rPr lang="ru-RU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</a:p>
          <a:p>
            <a:pPr marL="45720" indent="0" algn="ctr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ru-RU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980728"/>
            <a:ext cx="3477110" cy="498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227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0"/>
            <a:ext cx="6512511" cy="1143000"/>
          </a:xfrm>
        </p:spPr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Муниципальный уровень</a:t>
            </a:r>
            <a:endParaRPr lang="ru-RU" sz="2800" dirty="0">
              <a:solidFill>
                <a:srgbClr val="C00000"/>
              </a:solidFill>
              <a:effectLst/>
              <a:latin typeface="+mn-lt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268760"/>
            <a:ext cx="3672408" cy="511256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Республиканский уровень</a:t>
            </a:r>
            <a:endParaRPr lang="ru-RU" sz="2800" dirty="0">
              <a:solidFill>
                <a:srgbClr val="C00000"/>
              </a:solidFill>
              <a:effectLst/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472" y="1600200"/>
            <a:ext cx="3661056" cy="470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539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337" y="53752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Всер</a:t>
            </a:r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оссийский </a:t>
            </a:r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уровень</a:t>
            </a:r>
            <a:endParaRPr lang="ru-RU" sz="2800" dirty="0">
              <a:solidFill>
                <a:srgbClr val="C00000"/>
              </a:solidFill>
              <a:effectLst/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729" y="1196752"/>
            <a:ext cx="4716815" cy="5400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96752"/>
            <a:ext cx="4376625" cy="540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3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Всер</a:t>
            </a:r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оссийский </a:t>
            </a:r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уровень</a:t>
            </a:r>
            <a:endParaRPr lang="ru-RU" sz="2800" dirty="0">
              <a:solidFill>
                <a:srgbClr val="C00000"/>
              </a:solidFill>
              <a:effectLst/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64982"/>
            <a:ext cx="7590692" cy="557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777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4094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Всер</a:t>
            </a:r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оссийский </a:t>
            </a:r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уровень</a:t>
            </a:r>
            <a:endParaRPr lang="ru-RU" sz="2800" dirty="0">
              <a:solidFill>
                <a:srgbClr val="C00000"/>
              </a:solidFill>
              <a:effectLst/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52737"/>
            <a:ext cx="8028384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9754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Всер</a:t>
            </a:r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оссийский </a:t>
            </a:r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уровень</a:t>
            </a:r>
            <a:endParaRPr lang="ru-RU" sz="2800" dirty="0">
              <a:solidFill>
                <a:srgbClr val="C00000"/>
              </a:solidFill>
              <a:effectLst/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052736"/>
            <a:ext cx="4082637" cy="551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512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5720" indent="0" fontAlgn="auto">
              <a:defRPr/>
            </a:pPr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Участие в инновационной (экспериментальной) деятельности</a:t>
            </a:r>
            <a:endParaRPr lang="ru-RU" sz="2800" dirty="0">
              <a:solidFill>
                <a:srgbClr val="C00000"/>
              </a:solidFill>
              <a:effectLst/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Результат участия на уровне образовательной организации – 1 </a:t>
            </a:r>
          </a:p>
          <a:p>
            <a:pPr marL="137160" indent="0"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Результат участия на муниципальном уровне – 1 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0906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Международный уровень</a:t>
            </a:r>
            <a:endParaRPr lang="ru-RU" sz="2800" dirty="0">
              <a:solidFill>
                <a:srgbClr val="C00000"/>
              </a:solidFill>
              <a:effectLst/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60749"/>
            <a:ext cx="7596336" cy="550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613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Наличие авторских программ, методических пособий</a:t>
            </a:r>
            <a:endParaRPr lang="ru-RU" sz="2800" dirty="0">
              <a:solidFill>
                <a:srgbClr val="C00000"/>
              </a:solidFill>
              <a:effectLst/>
              <a:latin typeface="+mn-lt"/>
            </a:endParaRPr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28801"/>
            <a:ext cx="3456384" cy="4573264"/>
          </a:xfrm>
          <a:prstGeom prst="rect">
            <a:avLst/>
          </a:prstGeom>
        </p:spPr>
      </p:pic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628802"/>
            <a:ext cx="3419952" cy="457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061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" t="22315" r="65214" b="9727"/>
          <a:stretch/>
        </p:blipFill>
        <p:spPr bwMode="auto">
          <a:xfrm>
            <a:off x="653682" y="1124744"/>
            <a:ext cx="4011491" cy="5043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302" y="1150387"/>
            <a:ext cx="3809843" cy="501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775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492896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Выступления на заседаниях методических советов, научно-практических конференциях, педагогических чтениях, секциях, форумах, радиопередачах (очно)</a:t>
            </a:r>
            <a:b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</a:br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/>
            </a:r>
            <a:b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</a:br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Уровень образовательной организации – 1 </a:t>
            </a:r>
            <a:b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</a:br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Муниципальный </a:t>
            </a:r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уровень– </a:t>
            </a:r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1 </a:t>
            </a:r>
            <a:b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</a:br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Республиканский уровень </a:t>
            </a:r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– 1 </a:t>
            </a:r>
            <a:endParaRPr lang="ru-RU" sz="2800" dirty="0">
              <a:solidFill>
                <a:srgbClr val="C00000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556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412776"/>
            <a:ext cx="3458058" cy="493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2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Уровень образовательной организации</a:t>
            </a:r>
            <a:endParaRPr lang="ru-RU" sz="2800" dirty="0">
              <a:solidFill>
                <a:srgbClr val="C00000"/>
              </a:solidFill>
              <a:effectLst/>
              <a:latin typeface="+mn-lt"/>
            </a:endParaRPr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293" y="1484784"/>
            <a:ext cx="3439005" cy="488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4822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Муниципальный уровень</a:t>
            </a:r>
            <a:endParaRPr lang="ru-RU" sz="2800" dirty="0">
              <a:solidFill>
                <a:srgbClr val="C00000"/>
              </a:solidFill>
              <a:effectLst/>
              <a:latin typeface="+mn-lt"/>
            </a:endParaRPr>
          </a:p>
        </p:txBody>
      </p:sp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321633"/>
            <a:ext cx="3672408" cy="4972744"/>
          </a:xfrm>
          <a:prstGeom prst="rect">
            <a:avLst/>
          </a:prstGeom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71103"/>
            <a:ext cx="3672408" cy="493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817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Республиканский уровень</a:t>
            </a:r>
            <a:endParaRPr lang="ru-RU" sz="2800" dirty="0">
              <a:solidFill>
                <a:srgbClr val="C00000"/>
              </a:solidFill>
              <a:effectLst/>
              <a:latin typeface="+mn-lt"/>
            </a:endParaRPr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38117"/>
            <a:ext cx="3762914" cy="5316411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517" y="1330881"/>
            <a:ext cx="3955365" cy="531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048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effectLst/>
              </a:rPr>
              <a:t/>
            </a:r>
            <a:br>
              <a:rPr lang="ru-RU" dirty="0" smtClean="0">
                <a:solidFill>
                  <a:srgbClr val="FF0000"/>
                </a:solidFill>
                <a:effectLst/>
              </a:rPr>
            </a:br>
            <a:r>
              <a:rPr lang="ru-RU" dirty="0">
                <a:solidFill>
                  <a:srgbClr val="FF0000"/>
                </a:solidFill>
                <a:effectLst/>
              </a:rPr>
              <a:t/>
            </a:r>
            <a:br>
              <a:rPr lang="ru-RU" dirty="0">
                <a:solidFill>
                  <a:srgbClr val="FF0000"/>
                </a:solidFill>
                <a:effectLst/>
              </a:rPr>
            </a:br>
            <a:r>
              <a:rPr lang="ru-RU" dirty="0" smtClean="0">
                <a:solidFill>
                  <a:srgbClr val="FF0000"/>
                </a:solidFill>
                <a:effectLst/>
              </a:rPr>
              <a:t/>
            </a:r>
            <a:br>
              <a:rPr lang="ru-RU" dirty="0" smtClean="0">
                <a:solidFill>
                  <a:srgbClr val="FF0000"/>
                </a:solidFill>
                <a:effectLst/>
              </a:rPr>
            </a:br>
            <a:r>
              <a:rPr lang="ru-RU" dirty="0">
                <a:solidFill>
                  <a:srgbClr val="FF0000"/>
                </a:solidFill>
                <a:effectLst/>
              </a:rPr>
              <a:t/>
            </a:r>
            <a:br>
              <a:rPr lang="ru-RU" dirty="0">
                <a:solidFill>
                  <a:srgbClr val="FF0000"/>
                </a:solidFill>
                <a:effectLst/>
              </a:rPr>
            </a:br>
            <a:r>
              <a:rPr lang="ru-RU" sz="3100" dirty="0" smtClean="0">
                <a:solidFill>
                  <a:srgbClr val="C00000"/>
                </a:solidFill>
                <a:effectLst/>
                <a:latin typeface="+mn-lt"/>
              </a:rPr>
              <a:t>Проведение </a:t>
            </a:r>
            <a:r>
              <a:rPr lang="ru-RU" sz="3100" dirty="0">
                <a:solidFill>
                  <a:srgbClr val="C00000"/>
                </a:solidFill>
                <a:effectLst/>
                <a:latin typeface="+mn-lt"/>
              </a:rPr>
              <a:t>открытых занятий, мастер-классов, </a:t>
            </a:r>
            <a:r>
              <a:rPr lang="ru-RU" sz="3100" dirty="0" smtClean="0">
                <a:solidFill>
                  <a:srgbClr val="C00000"/>
                </a:solidFill>
                <a:effectLst/>
                <a:latin typeface="+mn-lt"/>
              </a:rPr>
              <a:t>мероприятий</a:t>
            </a:r>
            <a:br>
              <a:rPr lang="ru-RU" sz="3100" dirty="0" smtClean="0">
                <a:solidFill>
                  <a:srgbClr val="C00000"/>
                </a:solidFill>
                <a:effectLst/>
                <a:latin typeface="+mn-lt"/>
              </a:rPr>
            </a:br>
            <a:r>
              <a:rPr lang="ru-RU" sz="3100" dirty="0" smtClean="0">
                <a:solidFill>
                  <a:srgbClr val="C00000"/>
                </a:solidFill>
                <a:effectLst/>
                <a:latin typeface="+mn-lt"/>
              </a:rPr>
              <a:t>Уровень образовательной организации </a:t>
            </a:r>
            <a:r>
              <a:rPr lang="ru-RU" sz="3100" dirty="0" smtClean="0">
                <a:solidFill>
                  <a:srgbClr val="C00000"/>
                </a:solidFill>
                <a:effectLst/>
                <a:latin typeface="+mn-lt"/>
              </a:rPr>
              <a:t>– </a:t>
            </a:r>
            <a:r>
              <a:rPr lang="ru-RU" sz="3100" dirty="0" smtClean="0">
                <a:solidFill>
                  <a:srgbClr val="C00000"/>
                </a:solidFill>
                <a:effectLst/>
                <a:latin typeface="+mn-lt"/>
              </a:rPr>
              <a:t>3 </a:t>
            </a:r>
            <a:r>
              <a:rPr lang="ru-RU" sz="3100" dirty="0">
                <a:solidFill>
                  <a:srgbClr val="C00000"/>
                </a:solidFill>
                <a:effectLst/>
                <a:latin typeface="+mn-lt"/>
              </a:rPr>
              <a:t/>
            </a:r>
            <a:br>
              <a:rPr lang="ru-RU" sz="3100" dirty="0">
                <a:solidFill>
                  <a:srgbClr val="C00000"/>
                </a:solidFill>
                <a:effectLst/>
                <a:latin typeface="+mn-lt"/>
              </a:rPr>
            </a:br>
            <a:endParaRPr lang="ru-RU" sz="31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74" y="2348880"/>
            <a:ext cx="3439005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822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276872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C00000"/>
                </a:solidFill>
                <a:effectLst/>
                <a:latin typeface="+mn-lt"/>
              </a:rPr>
              <a:t>Общественно-педагогическая активность педагога: участие в комиссиях, педагогических сообществах, в жюри </a:t>
            </a:r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конкурсов</a:t>
            </a:r>
            <a:b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</a:br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/>
            </a:r>
            <a:b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</a:br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Участие на всероссийском уровне</a:t>
            </a:r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– </a:t>
            </a:r>
            <a:r>
              <a:rPr lang="ru-RU" sz="2800" dirty="0">
                <a:solidFill>
                  <a:srgbClr val="C00000"/>
                </a:solidFill>
                <a:effectLst/>
                <a:latin typeface="+mn-lt"/>
              </a:rPr>
              <a:t>3</a:t>
            </a:r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 </a:t>
            </a:r>
            <a:r>
              <a:rPr lang="ru-RU" sz="2800" dirty="0">
                <a:solidFill>
                  <a:srgbClr val="C00000"/>
                </a:solidFill>
                <a:effectLst/>
                <a:latin typeface="+mn-lt"/>
              </a:rPr>
              <a:t/>
            </a:r>
            <a:br>
              <a:rPr lang="ru-RU" sz="2800" dirty="0">
                <a:solidFill>
                  <a:srgbClr val="C00000"/>
                </a:solidFill>
                <a:effectLst/>
                <a:latin typeface="+mn-lt"/>
              </a:rPr>
            </a:br>
            <a:endParaRPr lang="ru-RU" sz="28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68360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600" y="193204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На уровне образовательной организации</a:t>
            </a:r>
            <a:endParaRPr lang="ru-RU" sz="2800" dirty="0">
              <a:solidFill>
                <a:srgbClr val="C00000"/>
              </a:solidFill>
              <a:effectLst/>
              <a:latin typeface="+mn-lt"/>
            </a:endParaRPr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12776"/>
            <a:ext cx="3816424" cy="4824536"/>
          </a:xfrm>
          <a:prstGeom prst="rect">
            <a:avLst/>
          </a:prstGeom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12776"/>
            <a:ext cx="3331134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84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601" y="722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Всер</a:t>
            </a:r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оссийский </a:t>
            </a:r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уровень</a:t>
            </a:r>
            <a:endParaRPr lang="ru-RU" sz="2800" dirty="0">
              <a:solidFill>
                <a:srgbClr val="C00000"/>
              </a:solidFill>
              <a:effectLst/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5" y="1196752"/>
            <a:ext cx="4031251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3127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Всер</a:t>
            </a:r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оссийский </a:t>
            </a:r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уровень</a:t>
            </a:r>
            <a:endParaRPr lang="ru-RU" sz="2800" dirty="0">
              <a:solidFill>
                <a:srgbClr val="C00000"/>
              </a:solidFill>
              <a:effectLst/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24744"/>
            <a:ext cx="4361082" cy="5400600"/>
          </a:xfrm>
          <a:prstGeom prst="rect">
            <a:avLst/>
          </a:prstGeom>
        </p:spPr>
      </p:pic>
      <p:pic>
        <p:nvPicPr>
          <p:cNvPr id="4" name="Объект 3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766" y="1124744"/>
            <a:ext cx="3600399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0682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100" dirty="0">
                <a:solidFill>
                  <a:srgbClr val="C00000"/>
                </a:solidFill>
                <a:effectLst/>
                <a:latin typeface="+mn-lt"/>
              </a:rPr>
              <a:t>Позитивные результаты работы с воспитанниками</a:t>
            </a:r>
            <a:r>
              <a:rPr lang="ru-RU" sz="4400" dirty="0">
                <a:solidFill>
                  <a:srgbClr val="FF0000"/>
                </a:solidFill>
                <a:effectLst/>
              </a:rPr>
              <a:t/>
            </a:r>
            <a:br>
              <a:rPr lang="ru-RU" sz="4400" dirty="0">
                <a:solidFill>
                  <a:srgbClr val="FF0000"/>
                </a:solidFill>
                <a:effectLst/>
              </a:rPr>
            </a:br>
            <a:endParaRPr lang="ru-RU" dirty="0"/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42633"/>
            <a:ext cx="4143953" cy="5236810"/>
          </a:xfrm>
          <a:prstGeom prst="rect">
            <a:avLst/>
          </a:prstGeom>
        </p:spPr>
      </p:pic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489" y="1242633"/>
            <a:ext cx="3860251" cy="523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4098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>
            <a:noAutofit/>
          </a:bodyPr>
          <a:lstStyle/>
          <a:p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953624"/>
            <a:ext cx="4124901" cy="5421891"/>
          </a:xfrm>
          <a:prstGeom prst="rect">
            <a:avLst/>
          </a:prstGeom>
        </p:spPr>
      </p:pic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422" y="953624"/>
            <a:ext cx="3682216" cy="542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4350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8559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C00000"/>
                </a:solidFill>
                <a:effectLst/>
                <a:latin typeface="+mn-lt"/>
              </a:rPr>
              <a:t>Качество взаимодействия с родителями</a:t>
            </a:r>
            <a:endParaRPr lang="ru-RU" sz="28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84784"/>
            <a:ext cx="4308982" cy="5166352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526" y="1484784"/>
            <a:ext cx="3714159" cy="516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3049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Работа с детьми из социально-неблагополучных семей</a:t>
            </a:r>
            <a:endParaRPr lang="ru-RU" sz="2800" dirty="0">
              <a:solidFill>
                <a:srgbClr val="C00000"/>
              </a:solidFill>
              <a:effectLst/>
              <a:latin typeface="+mn-lt"/>
            </a:endParaRPr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581029"/>
            <a:ext cx="3419952" cy="493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4343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Участие педагога в профессиональных конкурсах</a:t>
            </a:r>
            <a:endParaRPr lang="ru-RU" sz="2800" dirty="0">
              <a:solidFill>
                <a:srgbClr val="C00000"/>
              </a:solidFill>
              <a:effectLst/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Участие в очных муниципальных конкурсах – 1 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Победы и призовые места в конкурсах на порталах сети Интернет – 6 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Победы и призовые места в очных муниципальных конкурсах – 1 </a:t>
            </a:r>
          </a:p>
          <a:p>
            <a:r>
              <a:rPr lang="ru-RU" dirty="0">
                <a:solidFill>
                  <a:srgbClr val="C00000"/>
                </a:solidFill>
              </a:rPr>
              <a:t>Победы и призовые</a:t>
            </a:r>
            <a:r>
              <a:rPr lang="ru-RU" dirty="0" smtClean="0">
                <a:solidFill>
                  <a:srgbClr val="C00000"/>
                </a:solidFill>
              </a:rPr>
              <a:t> в очных конкурсах республиканского уровня – 1 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Призовые места и победы в очных конкурсах </a:t>
            </a:r>
            <a:r>
              <a:rPr lang="ru-RU" dirty="0" smtClean="0">
                <a:solidFill>
                  <a:srgbClr val="C00000"/>
                </a:solidFill>
              </a:rPr>
              <a:t>всероссийского </a:t>
            </a:r>
            <a:r>
              <a:rPr lang="ru-RU" dirty="0" smtClean="0">
                <a:solidFill>
                  <a:srgbClr val="C00000"/>
                </a:solidFill>
              </a:rPr>
              <a:t>уровня – 3 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Призовые места и победы в очных международного уровня – 2 </a:t>
            </a:r>
          </a:p>
          <a:p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181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734" y="990259"/>
            <a:ext cx="3448531" cy="487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34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Муниципальный уровень</a:t>
            </a:r>
            <a:endParaRPr lang="ru-RU" sz="2800" dirty="0">
              <a:solidFill>
                <a:srgbClr val="C00000"/>
              </a:solidFill>
              <a:effectLst/>
              <a:latin typeface="+mn-lt"/>
            </a:endParaRPr>
          </a:p>
        </p:txBody>
      </p:sp>
      <p:pic>
        <p:nvPicPr>
          <p:cNvPr id="4" name="Объект 3" descr="Вырезка экрана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96752"/>
            <a:ext cx="3862932" cy="5139671"/>
          </a:xfr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555" y="1268760"/>
            <a:ext cx="420533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23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5" y="154588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Республиканский уровень </a:t>
            </a:r>
            <a:endParaRPr lang="ru-RU" sz="2800" dirty="0">
              <a:solidFill>
                <a:srgbClr val="C00000"/>
              </a:solidFill>
              <a:effectLst/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3" y="1268760"/>
            <a:ext cx="4536504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45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" t="22315" r="65214" b="9727"/>
          <a:stretch/>
        </p:blipFill>
        <p:spPr bwMode="auto">
          <a:xfrm>
            <a:off x="539552" y="1052736"/>
            <a:ext cx="4011491" cy="5107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043" y="1052735"/>
            <a:ext cx="3809843" cy="510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960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Всер</a:t>
            </a:r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оссийский </a:t>
            </a:r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уровень</a:t>
            </a:r>
            <a:endParaRPr lang="ru-RU" sz="2800" dirty="0">
              <a:solidFill>
                <a:srgbClr val="C00000"/>
              </a:solidFill>
              <a:effectLst/>
              <a:latin typeface="+mn-lt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6987525"/>
              </p:ext>
            </p:extLst>
          </p:nvPr>
        </p:nvGraphicFramePr>
        <p:xfrm>
          <a:off x="4381500" y="3182938"/>
          <a:ext cx="381000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Объект упаковщика для оболочки" showAsIcon="1" r:id="rId3" imgW="380880" imgH="491040" progId="Package">
                  <p:embed/>
                </p:oleObj>
              </mc:Choice>
              <mc:Fallback>
                <p:oleObj name="Объект упаковщика для оболочки" showAsIcon="1" r:id="rId3" imgW="380880" imgH="4910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81500" y="3182938"/>
                        <a:ext cx="381000" cy="490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36712"/>
            <a:ext cx="8208912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818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319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Всер</a:t>
            </a:r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оссийский </a:t>
            </a:r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уровень</a:t>
            </a:r>
            <a:endParaRPr lang="ru-RU" sz="2800" dirty="0">
              <a:solidFill>
                <a:srgbClr val="C00000"/>
              </a:solidFill>
              <a:effectLst/>
              <a:latin typeface="+mn-lt"/>
            </a:endParaRPr>
          </a:p>
        </p:txBody>
      </p:sp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55" y="1196752"/>
            <a:ext cx="3858163" cy="5391902"/>
          </a:xfrm>
          <a:prstGeom prst="rect">
            <a:avLst/>
          </a:prstGeom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209" y="1196752"/>
            <a:ext cx="4067743" cy="537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4911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071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Всер</a:t>
            </a:r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оссийский </a:t>
            </a:r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уровень</a:t>
            </a:r>
            <a:endParaRPr lang="ru-RU" sz="2800" dirty="0">
              <a:solidFill>
                <a:srgbClr val="C00000"/>
              </a:solidFill>
              <a:effectLst/>
              <a:latin typeface="+mn-lt"/>
            </a:endParaRPr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6"/>
            <a:ext cx="3848637" cy="5410955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594" y="1008362"/>
            <a:ext cx="4001058" cy="542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8794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28828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Международный уровень</a:t>
            </a:r>
            <a:endParaRPr lang="ru-RU" sz="2800" dirty="0">
              <a:solidFill>
                <a:srgbClr val="C00000"/>
              </a:solidFill>
              <a:effectLst/>
              <a:latin typeface="+mn-lt"/>
            </a:endParaRPr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589" y="1340768"/>
            <a:ext cx="3810532" cy="5382376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20" y="1340768"/>
            <a:ext cx="3791479" cy="534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6282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Награды и поощрения</a:t>
            </a:r>
            <a:endParaRPr lang="ru-RU" sz="2800" dirty="0">
              <a:solidFill>
                <a:srgbClr val="C00000"/>
              </a:solidFill>
              <a:effectLst/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Поощрения всероссийского </a:t>
            </a:r>
            <a:r>
              <a:rPr lang="ru-RU" dirty="0" smtClean="0">
                <a:solidFill>
                  <a:srgbClr val="C00000"/>
                </a:solidFill>
              </a:rPr>
              <a:t>уровня – 2 </a:t>
            </a:r>
          </a:p>
          <a:p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6590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effectLst/>
              </a:rPr>
              <a:t>Всер</a:t>
            </a:r>
            <a:r>
              <a:rPr lang="ru-RU" sz="2800" dirty="0" smtClean="0">
                <a:solidFill>
                  <a:srgbClr val="C00000"/>
                </a:solidFill>
                <a:effectLst/>
              </a:rPr>
              <a:t>оссийский </a:t>
            </a:r>
            <a:r>
              <a:rPr lang="ru-RU" sz="2800" dirty="0" smtClean="0">
                <a:solidFill>
                  <a:srgbClr val="C00000"/>
                </a:solidFill>
                <a:effectLst/>
              </a:rPr>
              <a:t>уровень</a:t>
            </a:r>
            <a:endParaRPr lang="ru-RU" sz="2800" dirty="0">
              <a:solidFill>
                <a:srgbClr val="C00000"/>
              </a:solidFill>
              <a:effectLst/>
            </a:endParaRPr>
          </a:p>
        </p:txBody>
      </p:sp>
      <p:pic>
        <p:nvPicPr>
          <p:cNvPr id="4" name="Объект 3" descr="Вырезка экрана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12776"/>
            <a:ext cx="3354823" cy="4780533"/>
          </a:xfrm>
        </p:spPr>
      </p:pic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412776"/>
            <a:ext cx="3816424" cy="479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56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Муниципальный уровень</a:t>
            </a:r>
            <a:endParaRPr lang="ru-RU" sz="2800" dirty="0">
              <a:solidFill>
                <a:srgbClr val="C00000"/>
              </a:solidFill>
              <a:effectLst/>
              <a:latin typeface="+mn-lt"/>
            </a:endParaRPr>
          </a:p>
        </p:txBody>
      </p:sp>
      <p:pic>
        <p:nvPicPr>
          <p:cNvPr id="3" name="Объект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76421"/>
            <a:ext cx="3456384" cy="5029902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476421"/>
            <a:ext cx="3649705" cy="502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2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/>
            </a:r>
            <a:b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</a:br>
            <a:r>
              <a:rPr lang="ru-RU" sz="3200" dirty="0" smtClean="0">
                <a:solidFill>
                  <a:srgbClr val="C00000"/>
                </a:solidFill>
                <a:effectLst/>
                <a:latin typeface="+mn-lt"/>
              </a:rPr>
              <a:t>Наличие публикаций</a:t>
            </a:r>
            <a:endParaRPr lang="ru-RU" sz="3200" dirty="0">
              <a:solidFill>
                <a:srgbClr val="C00000"/>
              </a:solidFill>
              <a:effectLst/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ru-RU" b="1" dirty="0" smtClean="0">
              <a:solidFill>
                <a:srgbClr val="C00000"/>
              </a:solidFill>
            </a:endParaRPr>
          </a:p>
          <a:p>
            <a:pPr algn="ctr"/>
            <a:endParaRPr lang="ru-RU" b="1" dirty="0">
              <a:solidFill>
                <a:srgbClr val="C00000"/>
              </a:solidFill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Республиканский </a:t>
            </a:r>
            <a:r>
              <a:rPr lang="ru-RU" b="1" dirty="0">
                <a:solidFill>
                  <a:srgbClr val="C00000"/>
                </a:solidFill>
              </a:rPr>
              <a:t>уровень – 2 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Всер</a:t>
            </a:r>
            <a:r>
              <a:rPr lang="ru-RU" b="1" dirty="0" smtClean="0">
                <a:solidFill>
                  <a:srgbClr val="C00000"/>
                </a:solidFill>
              </a:rPr>
              <a:t>оссийский </a:t>
            </a:r>
            <a:r>
              <a:rPr lang="ru-RU" b="1" dirty="0">
                <a:solidFill>
                  <a:srgbClr val="C00000"/>
                </a:solidFill>
              </a:rPr>
              <a:t>уровень – 1 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Международный уровень </a:t>
            </a:r>
            <a:r>
              <a:rPr lang="ru-RU" b="1" dirty="0">
                <a:solidFill>
                  <a:srgbClr val="C00000"/>
                </a:solidFill>
              </a:rPr>
              <a:t>– 1 </a:t>
            </a:r>
          </a:p>
        </p:txBody>
      </p:sp>
    </p:spTree>
    <p:extLst>
      <p:ext uri="{BB962C8B-B14F-4D97-AF65-F5344CB8AC3E}">
        <p14:creationId xmlns:p14="http://schemas.microsoft.com/office/powerpoint/2010/main" val="1138435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124744"/>
            <a:ext cx="3309420" cy="470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50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Республиканский уровень</a:t>
            </a:r>
            <a:endParaRPr lang="ru-RU" sz="2800" dirty="0">
              <a:solidFill>
                <a:srgbClr val="C00000"/>
              </a:solidFill>
              <a:effectLst/>
              <a:latin typeface="+mn-lt"/>
            </a:endParaRPr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52736"/>
            <a:ext cx="4041922" cy="5472608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450" y="1029555"/>
            <a:ext cx="4008333" cy="549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32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979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Республиканский уровень</a:t>
            </a:r>
            <a:endParaRPr lang="ru-RU" sz="2800" dirty="0">
              <a:solidFill>
                <a:srgbClr val="C00000"/>
              </a:solidFill>
              <a:effectLst/>
              <a:latin typeface="+mn-lt"/>
            </a:endParaRPr>
          </a:p>
        </p:txBody>
      </p:sp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875377"/>
            <a:ext cx="4163006" cy="5858693"/>
          </a:xfrm>
          <a:prstGeom prst="rect">
            <a:avLst/>
          </a:prstGeom>
        </p:spPr>
      </p:pic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18" y="875377"/>
            <a:ext cx="4115374" cy="580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0720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2494</TotalTime>
  <Words>365</Words>
  <Application>Microsoft Office PowerPoint</Application>
  <PresentationFormat>Экран (4:3)</PresentationFormat>
  <Paragraphs>75</Paragraphs>
  <Slides>45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7" baseType="lpstr">
      <vt:lpstr>Апекс</vt:lpstr>
      <vt:lpstr>Объект упаковщика для оболочки</vt:lpstr>
      <vt:lpstr>Презентация PowerPoint</vt:lpstr>
      <vt:lpstr>Участие в инновационной (экспериментальной) деятельности</vt:lpstr>
      <vt:lpstr>На уровне образовательной организации</vt:lpstr>
      <vt:lpstr>Презентация PowerPoint</vt:lpstr>
      <vt:lpstr>Муниципальный уровень</vt:lpstr>
      <vt:lpstr> Наличие публикаций</vt:lpstr>
      <vt:lpstr>Презентация PowerPoint</vt:lpstr>
      <vt:lpstr>Республиканский уровень</vt:lpstr>
      <vt:lpstr>Республиканский уровень</vt:lpstr>
      <vt:lpstr>Всероссийский уровень</vt:lpstr>
      <vt:lpstr>Международный уровень</vt:lpstr>
      <vt:lpstr>Презентация PowerPoint</vt:lpstr>
      <vt:lpstr>Презентация PowerPoint</vt:lpstr>
      <vt:lpstr>Муниципальный уровень</vt:lpstr>
      <vt:lpstr>Республиканский уровень</vt:lpstr>
      <vt:lpstr>Всероссийский уровень</vt:lpstr>
      <vt:lpstr>Всероссийский уровень</vt:lpstr>
      <vt:lpstr>Всероссийский уровень</vt:lpstr>
      <vt:lpstr>Всероссийский уровень</vt:lpstr>
      <vt:lpstr>Международный уровень</vt:lpstr>
      <vt:lpstr>Наличие авторских программ, методических пособий</vt:lpstr>
      <vt:lpstr>Презентация PowerPoint</vt:lpstr>
      <vt:lpstr>Выступления на заседаниях методических советов, научно-практических конференциях, педагогических чтениях, секциях, форумах, радиопередачах (очно)  Уровень образовательной организации – 1  Муниципальный уровень– 1  Республиканский уровень – 1 </vt:lpstr>
      <vt:lpstr>Презентация PowerPoint</vt:lpstr>
      <vt:lpstr>Уровень образовательной организации</vt:lpstr>
      <vt:lpstr>Муниципальный уровень</vt:lpstr>
      <vt:lpstr>Республиканский уровень</vt:lpstr>
      <vt:lpstr>    Проведение открытых занятий, мастер-классов, мероприятий Уровень образовательной организации – 3  </vt:lpstr>
      <vt:lpstr>Общественно-педагогическая активность педагога: участие в комиссиях, педагогических сообществах, в жюри конкурсов  Участие на всероссийском уровне– 3  </vt:lpstr>
      <vt:lpstr>Всероссийский уровень</vt:lpstr>
      <vt:lpstr>Всероссийский уровень</vt:lpstr>
      <vt:lpstr>Позитивные результаты работы с воспитанниками </vt:lpstr>
      <vt:lpstr>Презентация PowerPoint</vt:lpstr>
      <vt:lpstr>Качество взаимодействия с родителями</vt:lpstr>
      <vt:lpstr>Работа с детьми из социально-неблагополучных семей</vt:lpstr>
      <vt:lpstr>Участие педагога в профессиональных конкурсах</vt:lpstr>
      <vt:lpstr>Презентация PowerPoint</vt:lpstr>
      <vt:lpstr>Муниципальный уровень</vt:lpstr>
      <vt:lpstr>Республиканский уровень </vt:lpstr>
      <vt:lpstr>Всероссийский уровень</vt:lpstr>
      <vt:lpstr>Всероссийский уровень</vt:lpstr>
      <vt:lpstr>Всероссийский уровень</vt:lpstr>
      <vt:lpstr>Международный уровень</vt:lpstr>
      <vt:lpstr>Награды и поощрения</vt:lpstr>
      <vt:lpstr>Всероссийский уровень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МАКС</dc:creator>
  <cp:lastModifiedBy>User</cp:lastModifiedBy>
  <cp:revision>164</cp:revision>
  <dcterms:created xsi:type="dcterms:W3CDTF">2019-02-10T05:36:33Z</dcterms:created>
  <dcterms:modified xsi:type="dcterms:W3CDTF">2025-02-21T13:01:14Z</dcterms:modified>
</cp:coreProperties>
</file>